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95" r:id="rId5"/>
    <p:sldId id="296" r:id="rId6"/>
    <p:sldId id="297" r:id="rId7"/>
    <p:sldId id="260" r:id="rId8"/>
    <p:sldId id="292" r:id="rId9"/>
    <p:sldId id="288" r:id="rId10"/>
    <p:sldId id="293" r:id="rId11"/>
    <p:sldId id="259" r:id="rId12"/>
    <p:sldId id="299" r:id="rId13"/>
    <p:sldId id="300" r:id="rId14"/>
    <p:sldId id="289" r:id="rId15"/>
    <p:sldId id="286" r:id="rId16"/>
    <p:sldId id="261" r:id="rId17"/>
    <p:sldId id="298" r:id="rId18"/>
    <p:sldId id="287" r:id="rId19"/>
  </p:sldIdLst>
  <p:sldSz cx="10080625" cy="7559675"/>
  <p:notesSz cx="7559675" cy="10691813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Tahoma" panose="020B0604030504040204" pitchFamily="34" charset="0"/>
      <p:regular r:id="rId25"/>
      <p:bold r:id="rId26"/>
    </p:embeddedFont>
  </p:embeddedFontLst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6" autoAdjust="0"/>
    <p:restoredTop sz="94660"/>
  </p:normalViewPr>
  <p:slideViewPr>
    <p:cSldViewPr>
      <p:cViewPr varScale="1">
        <p:scale>
          <a:sx n="115" d="100"/>
          <a:sy n="115" d="100"/>
        </p:scale>
        <p:origin x="1134" y="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AU" altLang="en-US"/>
          </a:p>
        </p:txBody>
      </p:sp>
      <p:sp>
        <p:nvSpPr>
          <p:cNvPr id="2051" name="AutoShape 2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AU" altLang="en-US"/>
          </a:p>
        </p:txBody>
      </p:sp>
      <p:sp>
        <p:nvSpPr>
          <p:cNvPr id="2052" name="AutoShape 3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AU" altLang="en-US"/>
          </a:p>
        </p:txBody>
      </p:sp>
      <p:sp>
        <p:nvSpPr>
          <p:cNvPr id="2053" name="AutoShape 4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AU" altLang="en-US"/>
          </a:p>
        </p:txBody>
      </p:sp>
      <p:sp>
        <p:nvSpPr>
          <p:cNvPr id="2054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37175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0438" cy="48037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3425" cy="5270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ahoma" panose="020B0604030504040204" pitchFamily="34" charset="0"/>
              </a:defRPr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3425" cy="5270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ahoma" panose="020B0604030504040204" pitchFamily="34" charset="0"/>
              </a:defRPr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3425" cy="5270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ahoma" panose="020B0604030504040204" pitchFamily="34" charset="0"/>
              </a:defRPr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3425" cy="5270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fld id="{7CFEE83E-E9A9-45CB-A9E1-335CFCAB6B0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9192116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B8F9C1B-B3E8-4B97-9A20-15287E49AF17}" type="slidenum">
              <a:rPr lang="en-AU" altLang="en-US" sz="1400" smtClean="0"/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en-AU" altLang="en-US" sz="1400" smtClean="0"/>
          </a:p>
        </p:txBody>
      </p:sp>
      <p:sp>
        <p:nvSpPr>
          <p:cNvPr id="40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00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8520353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AA731AA-CFEF-40F0-BC5D-CEB7C39696A8}" type="slidenum">
              <a:rPr lang="en-AU" altLang="en-US" sz="1400" smtClean="0"/>
              <a:pPr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n-AU" altLang="en-US" sz="1400" smtClean="0"/>
          </a:p>
        </p:txBody>
      </p:sp>
      <p:sp>
        <p:nvSpPr>
          <p:cNvPr id="307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4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556068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0206489-94E3-4359-B84F-27C5ABDA5315}" type="slidenum">
              <a:rPr lang="en-AU" altLang="en-US" sz="1400" smtClean="0"/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AU" altLang="en-US" sz="1400" smtClean="0"/>
          </a:p>
        </p:txBody>
      </p:sp>
      <p:sp>
        <p:nvSpPr>
          <p:cNvPr id="61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9375897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1334B33-F714-44CB-B74B-04E5557BD592}" type="slidenum">
              <a:rPr lang="en-AU" altLang="en-US" sz="1400" smtClean="0"/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AU" altLang="en-US" sz="1400" smtClean="0"/>
          </a:p>
        </p:txBody>
      </p:sp>
      <p:sp>
        <p:nvSpPr>
          <p:cNvPr id="81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6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623109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C4DFB7A-CEFD-436E-BD27-CE4D817B6F3F}" type="slidenum">
              <a:rPr lang="en-AU" altLang="en-US" sz="1400" smtClean="0"/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AU" altLang="en-US" sz="1400" smtClean="0"/>
          </a:p>
        </p:txBody>
      </p:sp>
      <p:sp>
        <p:nvSpPr>
          <p:cNvPr id="133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6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814774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AAC9D4F-8B23-4CF1-A3EB-484015B28E03}" type="slidenum">
              <a:rPr lang="en-AU" altLang="en-US" sz="1400" smtClean="0"/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AU" altLang="en-US" sz="1400" smtClean="0"/>
          </a:p>
        </p:txBody>
      </p:sp>
      <p:sp>
        <p:nvSpPr>
          <p:cNvPr id="163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8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311297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33FEB5A-849D-4D80-91FD-37F768476DE2}" type="slidenum">
              <a:rPr lang="en-AU" altLang="en-US" sz="1400" smtClean="0"/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AU" altLang="en-US" sz="1400" smtClean="0"/>
          </a:p>
        </p:txBody>
      </p:sp>
      <p:sp>
        <p:nvSpPr>
          <p:cNvPr id="184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6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0380208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B5AF9C2-00ED-4D03-AB21-11520BA1DFB1}" type="slidenum">
              <a:rPr lang="en-AU" altLang="en-US" sz="1400" smtClean="0"/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AU" altLang="en-US" sz="1400" smtClean="0"/>
          </a:p>
        </p:txBody>
      </p:sp>
      <p:sp>
        <p:nvSpPr>
          <p:cNvPr id="204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4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9843491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B35DD94-FC6B-4DAA-8D62-3DC21C39AE61}" type="slidenum">
              <a:rPr lang="en-AU" altLang="en-US" sz="1400" smtClean="0"/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AU" altLang="en-US" sz="1400" smtClean="0"/>
          </a:p>
        </p:txBody>
      </p:sp>
      <p:sp>
        <p:nvSpPr>
          <p:cNvPr id="276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2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5247225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673C881-B4F0-4F33-BF76-D57220D5BEF2}" type="slidenum">
              <a:rPr lang="en-AU" altLang="en-US" sz="1400" smtClean="0"/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AU" altLang="en-US" sz="1400" smtClean="0"/>
          </a:p>
        </p:txBody>
      </p:sp>
      <p:sp>
        <p:nvSpPr>
          <p:cNvPr id="256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4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272133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07F92-2A70-43B6-A9BD-70D17F9DD03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854779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DA625C-0E09-4F31-8288-C604234D9B0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607134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0913" y="301625"/>
            <a:ext cx="2265362" cy="58435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45275" cy="58435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73C67-F461-4569-936F-91BF60B81067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005863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3037" cy="12541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31522E-12FC-41A0-9752-DF7B0D463A1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4205907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3037" cy="12541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9063037" cy="2111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238" y="4032250"/>
            <a:ext cx="9063037" cy="2112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B4629-B3AC-49FA-973B-927820E37DC7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7031583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3037" cy="12541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03238" y="1768475"/>
            <a:ext cx="4454525" cy="43767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10163" y="1768475"/>
            <a:ext cx="4456112" cy="2111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10163" y="4032250"/>
            <a:ext cx="4456112" cy="2112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C63841-CF6B-4159-B70D-81899A10E213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5003401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503238" y="301625"/>
            <a:ext cx="9063037" cy="12541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3238" y="1768475"/>
            <a:ext cx="4454525" cy="2111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10163" y="1768475"/>
            <a:ext cx="4456112" cy="2111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3238" y="4032250"/>
            <a:ext cx="4454525" cy="2112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0163" y="4032250"/>
            <a:ext cx="4456112" cy="2112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D43C7-3226-4C0B-B6B6-DF7800FBDEA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290392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6583F-8ECD-4CA4-B622-343BD6EBDB8E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27836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A7C3D1-A61E-4D3D-B26F-02ABE96CA0CE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718253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4525" cy="43767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0163" y="1768475"/>
            <a:ext cx="4456112" cy="43767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BB988-6F8D-43E2-A59E-F6A607D3059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809837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099A3-E88E-43C3-8F43-C0A951658543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793424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C26C03-729B-4962-AC2E-CC60C6582D4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964246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97A7D-C0C6-4555-B8C1-C6862D3755AE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87619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40C42-E62D-44E9-9D6D-F49AD30A57A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715321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89E433-EF32-4B8A-8260-C2B017E8AC02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861343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3037" cy="125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3037" cy="437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4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39975" cy="5127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87700" cy="5127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39975" cy="5127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2505319-307E-477B-BBF5-2FEC1FC15DCD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  <p:sp>
        <p:nvSpPr>
          <p:cNvPr id="1031" name="Rectangle 6"/>
          <p:cNvSpPr>
            <a:spLocks noChangeArrowheads="1"/>
          </p:cNvSpPr>
          <p:nvPr/>
        </p:nvSpPr>
        <p:spPr bwMode="auto">
          <a:xfrm>
            <a:off x="0" y="0"/>
            <a:ext cx="10080625" cy="431800"/>
          </a:xfrm>
          <a:prstGeom prst="rect">
            <a:avLst/>
          </a:prstGeom>
          <a:solidFill>
            <a:srgbClr val="669900"/>
          </a:solidFill>
          <a:ln w="9360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AU" altLang="en-US"/>
          </a:p>
        </p:txBody>
      </p:sp>
      <p:sp>
        <p:nvSpPr>
          <p:cNvPr id="1032" name="Rectangle 7"/>
          <p:cNvSpPr>
            <a:spLocks noChangeArrowheads="1"/>
          </p:cNvSpPr>
          <p:nvPr/>
        </p:nvSpPr>
        <p:spPr bwMode="auto">
          <a:xfrm>
            <a:off x="0" y="431800"/>
            <a:ext cx="431800" cy="7127875"/>
          </a:xfrm>
          <a:prstGeom prst="rect">
            <a:avLst/>
          </a:prstGeom>
          <a:solidFill>
            <a:srgbClr val="CCCCCC"/>
          </a:solidFill>
          <a:ln w="9360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AU" altLang="en-US"/>
          </a:p>
        </p:txBody>
      </p:sp>
      <p:sp>
        <p:nvSpPr>
          <p:cNvPr id="1033" name="Rectangle 8"/>
          <p:cNvSpPr>
            <a:spLocks noChangeArrowheads="1"/>
          </p:cNvSpPr>
          <p:nvPr/>
        </p:nvSpPr>
        <p:spPr bwMode="auto">
          <a:xfrm>
            <a:off x="431800" y="431800"/>
            <a:ext cx="215900" cy="7704138"/>
          </a:xfrm>
          <a:prstGeom prst="rect">
            <a:avLst/>
          </a:prstGeom>
          <a:solidFill>
            <a:srgbClr val="669900"/>
          </a:solidFill>
          <a:ln w="9360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Arial Unicode MS" panose="020B0604020202020204" pitchFamily="34" charset="-128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Arial Unicode MS" panose="020B0604020202020204" pitchFamily="34" charset="-128"/>
          <a:cs typeface="Arial Unicode MS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Arial Unicode MS" panose="020B0604020202020204" pitchFamily="34" charset="-128"/>
          <a:cs typeface="Arial Unicode MS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Arial Unicode MS" panose="020B0604020202020204" pitchFamily="34" charset="-128"/>
          <a:cs typeface="Arial Unicode MS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Arial Unicode MS" panose="020B0604020202020204" pitchFamily="34" charset="-128"/>
          <a:cs typeface="Arial Unicode MS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 Unicode MS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 Unicode MS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 Unicode MS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Arial Unicode MS" panose="020B0604020202020204" pitchFamily="34" charset="-128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Arial Unicode MS" panose="020B0604020202020204" pitchFamily="34" charset="-128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Arial Unicode MS" panose="020B0604020202020204" pitchFamily="34" charset="-128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Arial Unicode MS" panose="020B0604020202020204" pitchFamily="34" charset="-128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Arial Unicode MS" panose="020B0604020202020204" pitchFamily="34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tiff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terrainnrm.maps.arcgis.com/apps/MapSeries/index.html?appid=fa79a361f4be4706acb9ce0ccbc14dfe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www.abc.net.au/local/stories/2009/05/01/2558194.htm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ildlife.org.au/cassowary-coast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hyperlink" Target="https://www.facebook.com/Wildlife-Queensland-Cassowary-Coast-Hinchinbrook-280827565336753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8464" y="1835621"/>
            <a:ext cx="792163" cy="76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1"/>
          <p:cNvSpPr>
            <a:spLocks noGrp="1" noChangeArrowheads="1"/>
          </p:cNvSpPr>
          <p:nvPr>
            <p:ph type="title"/>
          </p:nvPr>
        </p:nvSpPr>
        <p:spPr>
          <a:xfrm>
            <a:off x="863600" y="668338"/>
            <a:ext cx="9070975" cy="903287"/>
          </a:xfrm>
        </p:spPr>
        <p:txBody>
          <a:bodyPr tIns="39240"/>
          <a:lstStyle/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en-US" altLang="en-US" sz="3600" b="1" smtClean="0">
                <a:solidFill>
                  <a:srgbClr val="990000"/>
                </a:solidFill>
              </a:rPr>
              <a:t>Connecting and protecting Queensland’s endangered mahogany glider </a:t>
            </a:r>
            <a:endParaRPr lang="en-AU" altLang="en-US" sz="3600" b="1" smtClean="0">
              <a:solidFill>
                <a:srgbClr val="990000"/>
              </a:solidFill>
            </a:endParaRPr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006475" y="1763713"/>
            <a:ext cx="8642350" cy="576262"/>
          </a:xfrm>
        </p:spPr>
        <p:txBody>
          <a:bodyPr anchor="ctr"/>
          <a:lstStyle/>
          <a:p>
            <a:pPr marL="0" indent="0" algn="ctr" eaLnBrk="1">
              <a:lnSpc>
                <a:spcPct val="150000"/>
              </a:lnSpc>
              <a:spcBef>
                <a:spcPct val="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en-AU" altLang="en-US" sz="2800" dirty="0" smtClean="0"/>
          </a:p>
          <a:p>
            <a:pPr marL="0" indent="0" algn="ctr" eaLnBrk="1">
              <a:lnSpc>
                <a:spcPct val="150000"/>
              </a:lnSpc>
              <a:spcBef>
                <a:spcPct val="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en-AU" altLang="en-US" sz="2800" dirty="0" smtClean="0"/>
              <a:t>July 2020</a:t>
            </a:r>
          </a:p>
          <a:p>
            <a:pPr marL="0" indent="0" algn="ctr" eaLnBrk="1">
              <a:lnSpc>
                <a:spcPct val="150000"/>
              </a:lnSpc>
              <a:spcBef>
                <a:spcPct val="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en-AU" altLang="en-US" sz="2000" dirty="0" smtClean="0"/>
              <a:t>Daryl Dickson </a:t>
            </a:r>
          </a:p>
          <a:p>
            <a:pPr marL="0" indent="0" algn="ctr" eaLnBrk="1">
              <a:spcBef>
                <a:spcPct val="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en-AU" altLang="en-US" sz="2000" dirty="0" smtClean="0"/>
              <a:t>conservationist | wildlife artist </a:t>
            </a:r>
          </a:p>
          <a:p>
            <a:pPr marL="0" indent="0" algn="ctr" eaLnBrk="1">
              <a:spcBef>
                <a:spcPct val="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en-AU" altLang="en-US" sz="2000" dirty="0" smtClean="0"/>
              <a:t>President Cassowary Coast-Hinchinbrook Branch of </a:t>
            </a:r>
            <a:r>
              <a:rPr lang="en-AU" altLang="en-US" sz="1800" dirty="0" smtClean="0"/>
              <a:t>Wildlife Queensland</a:t>
            </a:r>
          </a:p>
        </p:txBody>
      </p:sp>
      <p:pic>
        <p:nvPicPr>
          <p:cNvPr id="3077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5813" y="3779838"/>
            <a:ext cx="4017962" cy="36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5813" y="1755405"/>
            <a:ext cx="874845" cy="840628"/>
          </a:xfrm>
          <a:prstGeom prst="rect">
            <a:avLst/>
          </a:prstGeom>
        </p:spPr>
      </p:pic>
    </p:spTree>
  </p:cSld>
  <p:clrMapOvr>
    <a:masterClrMapping/>
  </p:clrMapOvr>
  <p:transition spd="med" advTm="70373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/>
          </p:nvPr>
        </p:nvSpPr>
        <p:spPr>
          <a:xfrm>
            <a:off x="863600" y="428625"/>
            <a:ext cx="9069388" cy="1260475"/>
          </a:xfrm>
        </p:spPr>
        <p:txBody>
          <a:bodyPr/>
          <a:lstStyle/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en-AU" altLang="en-US" sz="3200" dirty="0" smtClean="0"/>
              <a:t>Working to overcome fragmentation in threatened species habitat</a:t>
            </a:r>
          </a:p>
        </p:txBody>
      </p:sp>
      <p:sp>
        <p:nvSpPr>
          <p:cNvPr id="17411" name="Rectangle 2"/>
          <p:cNvSpPr txBox="1">
            <a:spLocks noChangeArrowheads="1"/>
          </p:cNvSpPr>
          <p:nvPr/>
        </p:nvSpPr>
        <p:spPr bwMode="auto">
          <a:xfrm>
            <a:off x="863600" y="2123653"/>
            <a:ext cx="8564563" cy="209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28440" rIns="0" bIns="0"/>
          <a:lstStyle>
            <a:lvl1pPr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540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954088" indent="-554038"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540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354138" indent="-554038"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540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540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540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540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540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540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540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lvl="1" eaLnBrk="1">
              <a:buSzPct val="45000"/>
              <a:buFont typeface="Wingdings" panose="05000000000000000000" pitchFamily="2" charset="2"/>
              <a:buChar char=""/>
            </a:pPr>
            <a:r>
              <a:rPr lang="en-AU" altLang="en-US" dirty="0" err="1"/>
              <a:t>Glenbora</a:t>
            </a:r>
            <a:r>
              <a:rPr lang="en-AU" altLang="en-US" dirty="0"/>
              <a:t> - </a:t>
            </a:r>
            <a:r>
              <a:rPr lang="en-AU" altLang="en-US" dirty="0" err="1"/>
              <a:t>Bairds</a:t>
            </a:r>
            <a:r>
              <a:rPr lang="en-AU" altLang="en-US" dirty="0"/>
              <a:t> Creek Mahogany Glider Corridor </a:t>
            </a:r>
            <a:r>
              <a:rPr lang="en-AU" altLang="en-US" dirty="0" smtClean="0"/>
              <a:t>Project </a:t>
            </a:r>
            <a:r>
              <a:rPr lang="en-AU" altLang="en-US" sz="1800" dirty="0" smtClean="0"/>
              <a:t>Qld </a:t>
            </a:r>
            <a:r>
              <a:rPr lang="en-AU" altLang="en-US" sz="1800" dirty="0" err="1" smtClean="0"/>
              <a:t>Govt</a:t>
            </a:r>
            <a:r>
              <a:rPr lang="en-AU" altLang="en-US" sz="1800" dirty="0" smtClean="0"/>
              <a:t> Everyone’s Environment Grant</a:t>
            </a:r>
            <a:endParaRPr lang="en-AU" altLang="en-US" sz="1800" dirty="0"/>
          </a:p>
          <a:p>
            <a:pPr lvl="2" eaLnBrk="1">
              <a:buSzPct val="45000"/>
              <a:buFont typeface="Courier New" panose="02070309020205020404" pitchFamily="49" charset="0"/>
              <a:buChar char="o"/>
            </a:pPr>
            <a:r>
              <a:rPr lang="en-AU" altLang="en-US" sz="2800" dirty="0"/>
              <a:t>Working with graziers in the west &amp; south of the Kennedy Valley – wildlife-friendly fencing, planting paddock trees and corridor restoration</a:t>
            </a:r>
          </a:p>
          <a:p>
            <a:pPr lvl="1" eaLnBrk="1">
              <a:buSzPct val="45000"/>
              <a:buFont typeface="Wingdings" panose="05000000000000000000" pitchFamily="2" charset="2"/>
              <a:buChar char=""/>
            </a:pPr>
            <a:r>
              <a:rPr lang="en-AU" altLang="en-US" dirty="0"/>
              <a:t>Bridging the Gap </a:t>
            </a:r>
            <a:r>
              <a:rPr lang="en-AU" altLang="en-US" dirty="0" smtClean="0"/>
              <a:t>Project </a:t>
            </a:r>
            <a:r>
              <a:rPr lang="en-AU" altLang="en-US" sz="1800" dirty="0" smtClean="0"/>
              <a:t>Wildlife Qld Public Fund Raiser</a:t>
            </a:r>
            <a:endParaRPr lang="en-AU" altLang="en-US" sz="1800" dirty="0"/>
          </a:p>
          <a:p>
            <a:pPr lvl="2" eaLnBrk="1">
              <a:buSzPct val="45000"/>
              <a:buFont typeface="Courier New" panose="02070309020205020404" pitchFamily="49" charset="0"/>
              <a:buChar char="o"/>
            </a:pPr>
            <a:r>
              <a:rPr lang="en-AU" altLang="en-US" sz="2800" dirty="0"/>
              <a:t>Glider poles – link corridor project to the south with cassowary habitat to the north </a:t>
            </a:r>
          </a:p>
          <a:p>
            <a:pPr lvl="2" eaLnBrk="1">
              <a:buSzPct val="45000"/>
              <a:buFont typeface="Courier New" panose="02070309020205020404" pitchFamily="49" charset="0"/>
              <a:buChar char="o"/>
            </a:pPr>
            <a:r>
              <a:rPr lang="en-AU" altLang="en-US" sz="2800" dirty="0"/>
              <a:t>Camera monitoring images show use of poles</a:t>
            </a:r>
          </a:p>
          <a:p>
            <a:pPr lvl="1" eaLnBrk="1">
              <a:buSzPct val="45000"/>
              <a:buFont typeface="Wingdings" panose="05000000000000000000" pitchFamily="2" charset="2"/>
              <a:buChar char=""/>
            </a:pPr>
            <a:endParaRPr lang="en-AU" altLang="en-US" sz="2200" dirty="0"/>
          </a:p>
          <a:p>
            <a:pPr eaLnBrk="1">
              <a:buSzPct val="45000"/>
            </a:pPr>
            <a:endParaRPr lang="en-AU" altLang="en-US" sz="2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07864" y="1101635"/>
            <a:ext cx="2144825" cy="804742"/>
          </a:xfrm>
          <a:prstGeom prst="rect">
            <a:avLst/>
          </a:prstGeom>
        </p:spPr>
      </p:pic>
    </p:spTree>
  </p:cSld>
  <p:clrMapOvr>
    <a:masterClrMapping/>
  </p:clrMapOvr>
  <p:transition spd="med" advTm="607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ChangeArrowheads="1"/>
          </p:cNvSpPr>
          <p:nvPr>
            <p:ph type="title"/>
          </p:nvPr>
        </p:nvSpPr>
        <p:spPr>
          <a:xfrm>
            <a:off x="863600" y="428625"/>
            <a:ext cx="9069388" cy="1260475"/>
          </a:xfrm>
        </p:spPr>
        <p:txBody>
          <a:bodyPr/>
          <a:lstStyle/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en-AU" altLang="en-US" sz="3200" smtClean="0"/>
              <a:t>Working to overcome fragmentation in threatened species habitat</a:t>
            </a:r>
          </a:p>
        </p:txBody>
      </p:sp>
      <p:sp>
        <p:nvSpPr>
          <p:cNvPr id="19459" name="Rectangle 2"/>
          <p:cNvSpPr txBox="1">
            <a:spLocks noChangeArrowheads="1"/>
          </p:cNvSpPr>
          <p:nvPr/>
        </p:nvSpPr>
        <p:spPr bwMode="auto">
          <a:xfrm>
            <a:off x="863600" y="2123653"/>
            <a:ext cx="8564563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28440" rIns="0" bIns="0"/>
          <a:lstStyle>
            <a:lvl1pPr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540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954088" indent="-554038"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540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354138" indent="-554038"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540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540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540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540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540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540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540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lvl="1" eaLnBrk="1">
              <a:buSzPct val="45000"/>
              <a:buFont typeface="Wingdings" panose="05000000000000000000" pitchFamily="2" charset="2"/>
              <a:buChar char=""/>
            </a:pPr>
            <a:r>
              <a:rPr lang="en-AU" altLang="en-US" dirty="0"/>
              <a:t>Whitfield Creek Corridor</a:t>
            </a:r>
          </a:p>
          <a:p>
            <a:pPr lvl="2" eaLnBrk="1">
              <a:buSzPct val="45000"/>
              <a:buFont typeface="Courier New" panose="02070309020205020404" pitchFamily="49" charset="0"/>
              <a:buChar char="o"/>
            </a:pPr>
            <a:r>
              <a:rPr lang="en-AU" altLang="en-US" sz="2800" dirty="0"/>
              <a:t>Working with plantation managers in the north of the Kennedy Valley – corridor restoration, fire planning and weed control</a:t>
            </a:r>
          </a:p>
          <a:p>
            <a:pPr lvl="1" eaLnBrk="1">
              <a:buSzPct val="45000"/>
              <a:buFont typeface="Wingdings" panose="05000000000000000000" pitchFamily="2" charset="2"/>
              <a:buChar char=""/>
            </a:pPr>
            <a:r>
              <a:rPr lang="en-US" altLang="en-US" dirty="0" smtClean="0"/>
              <a:t>Wildlife </a:t>
            </a:r>
            <a:r>
              <a:rPr lang="en-US" altLang="en-US" dirty="0"/>
              <a:t>Queensland Townsville </a:t>
            </a:r>
            <a:r>
              <a:rPr lang="en-US" altLang="en-US" dirty="0" err="1"/>
              <a:t>Ollera</a:t>
            </a:r>
            <a:r>
              <a:rPr lang="en-US" altLang="en-US" dirty="0"/>
              <a:t> Creek Mahogany Glider and Landscape </a:t>
            </a:r>
            <a:r>
              <a:rPr lang="en-US" altLang="en-US" dirty="0" smtClean="0"/>
              <a:t>Project</a:t>
            </a:r>
          </a:p>
          <a:p>
            <a:pPr lvl="1" eaLnBrk="1">
              <a:buSzPct val="45000"/>
              <a:buFont typeface="Wingdings" panose="05000000000000000000" pitchFamily="2" charset="2"/>
              <a:buChar char=""/>
            </a:pPr>
            <a:r>
              <a:rPr lang="en-AU" altLang="en-US" dirty="0" smtClean="0"/>
              <a:t>Working to assist recovery team partners with projects where we can – Terrain NRM Woodland Project </a:t>
            </a:r>
            <a:r>
              <a:rPr lang="en-AU" altLang="en-US" sz="1800" dirty="0" err="1" smtClean="0"/>
              <a:t>Aust</a:t>
            </a:r>
            <a:r>
              <a:rPr lang="en-AU" altLang="en-US" sz="1800" dirty="0" smtClean="0"/>
              <a:t> </a:t>
            </a:r>
            <a:r>
              <a:rPr lang="en-AU" altLang="en-US" sz="1800" dirty="0" err="1" smtClean="0"/>
              <a:t>Govt</a:t>
            </a:r>
            <a:r>
              <a:rPr lang="en-AU" altLang="en-US" sz="1800" dirty="0" smtClean="0"/>
              <a:t> National Landcare Woodlands Project</a:t>
            </a:r>
            <a:endParaRPr lang="en-AU" altLang="en-US" sz="2800" dirty="0"/>
          </a:p>
          <a:p>
            <a:pPr lvl="1" eaLnBrk="1">
              <a:buSzPct val="45000"/>
              <a:buFont typeface="Wingdings" panose="05000000000000000000" pitchFamily="2" charset="2"/>
              <a:buChar char=""/>
            </a:pPr>
            <a:endParaRPr lang="en-AU" altLang="en-US" sz="2200" dirty="0"/>
          </a:p>
          <a:p>
            <a:pPr eaLnBrk="1">
              <a:buSzPct val="45000"/>
            </a:pPr>
            <a:endParaRPr lang="en-AU" altLang="en-US" sz="2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4568" y="1504006"/>
            <a:ext cx="1743607" cy="804742"/>
          </a:xfrm>
          <a:prstGeom prst="rect">
            <a:avLst/>
          </a:prstGeom>
        </p:spPr>
      </p:pic>
    </p:spTree>
  </p:cSld>
  <p:clrMapOvr>
    <a:masterClrMapping/>
  </p:clrMapOvr>
  <p:transition spd="med" advTm="6189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dirty="0" smtClean="0"/>
              <a:t>Projects</a:t>
            </a:r>
            <a:endParaRPr lang="en-US" altLang="en-US" dirty="0" smtClean="0"/>
          </a:p>
        </p:txBody>
      </p:sp>
      <p:pic>
        <p:nvPicPr>
          <p:cNvPr id="21507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16000" y="1403350"/>
            <a:ext cx="2214563" cy="2952750"/>
          </a:xfrm>
        </p:spPr>
      </p:pic>
      <p:pic>
        <p:nvPicPr>
          <p:cNvPr id="21508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57575" y="1403350"/>
            <a:ext cx="6211888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1700" y="3094038"/>
            <a:ext cx="3122613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6000" y="4830763"/>
            <a:ext cx="3590925" cy="239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1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54813" y="3130550"/>
            <a:ext cx="29146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2" name="TextBox 14"/>
          <p:cNvSpPr txBox="1">
            <a:spLocks noChangeArrowheads="1"/>
          </p:cNvSpPr>
          <p:nvPr/>
        </p:nvSpPr>
        <p:spPr bwMode="auto">
          <a:xfrm>
            <a:off x="5111750" y="5292725"/>
            <a:ext cx="455771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AU" altLang="en-US" sz="2400" dirty="0" smtClean="0">
              <a:solidFill>
                <a:schemeClr val="tx1"/>
              </a:solidFill>
            </a:endParaRPr>
          </a:p>
          <a:p>
            <a:r>
              <a:rPr lang="en-AU" altLang="en-US" sz="2400" dirty="0" smtClean="0">
                <a:solidFill>
                  <a:schemeClr val="tx1"/>
                </a:solidFill>
              </a:rPr>
              <a:t>Bridging </a:t>
            </a:r>
            <a:r>
              <a:rPr lang="en-AU" altLang="en-US" sz="2400" dirty="0">
                <a:solidFill>
                  <a:schemeClr val="tx1"/>
                </a:solidFill>
              </a:rPr>
              <a:t>the Gaps</a:t>
            </a:r>
          </a:p>
          <a:p>
            <a:r>
              <a:rPr lang="en-AU" altLang="en-US" sz="2400" dirty="0">
                <a:solidFill>
                  <a:schemeClr val="tx1"/>
                </a:solidFill>
              </a:rPr>
              <a:t>Linking isolated habitat and restoring corridors </a:t>
            </a:r>
            <a:endParaRPr lang="en-US" altLang="en-US" sz="240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2243" y="619920"/>
            <a:ext cx="665672" cy="6396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2461" y="5075981"/>
            <a:ext cx="1740978" cy="807741"/>
          </a:xfrm>
          <a:prstGeom prst="rect">
            <a:avLst/>
          </a:prstGeom>
        </p:spPr>
      </p:pic>
    </p:spTree>
  </p:cSld>
  <p:clrMapOvr>
    <a:masterClrMapping/>
  </p:clrMapOvr>
  <p:transition spd="slow" advTm="28688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6656" y="1027367"/>
            <a:ext cx="1335603" cy="619664"/>
          </a:xfrm>
          <a:prstGeom prst="rect">
            <a:avLst/>
          </a:prstGeom>
        </p:spPr>
      </p:pic>
      <p:pic>
        <p:nvPicPr>
          <p:cNvPr id="22530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4050" y="1830388"/>
            <a:ext cx="2189163" cy="515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sz="4000" smtClean="0"/>
              <a:t>Glider Poles + 3G camera monitoring</a:t>
            </a:r>
            <a:endParaRPr lang="en-US" altLang="en-US" sz="4000" smtClean="0"/>
          </a:p>
        </p:txBody>
      </p:sp>
      <p:pic>
        <p:nvPicPr>
          <p:cNvPr id="22532" name="Pictur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6625" y="1803400"/>
            <a:ext cx="4103688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5713" y="1739900"/>
            <a:ext cx="3230562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5763" y="3860800"/>
            <a:ext cx="2089150" cy="313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0900" y="3811588"/>
            <a:ext cx="2100263" cy="315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11093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 noChangeArrowheads="1"/>
          </p:cNvSpPr>
          <p:nvPr>
            <p:ph type="title"/>
          </p:nvPr>
        </p:nvSpPr>
        <p:spPr>
          <a:xfrm>
            <a:off x="758825" y="309563"/>
            <a:ext cx="9063038" cy="1254125"/>
          </a:xfrm>
        </p:spPr>
        <p:txBody>
          <a:bodyPr/>
          <a:lstStyle/>
          <a:p>
            <a:pPr eaLnBrk="1"/>
            <a:r>
              <a:rPr lang="en-AU" altLang="en-US" smtClean="0"/>
              <a:t>Camera monitoring images</a:t>
            </a:r>
          </a:p>
        </p:txBody>
      </p:sp>
      <p:pic>
        <p:nvPicPr>
          <p:cNvPr id="23555" name="Picture 1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72113" y="1590675"/>
            <a:ext cx="4292600" cy="572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1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6950" y="1585913"/>
            <a:ext cx="4294188" cy="572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3584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503238"/>
            <a:ext cx="9069387" cy="1260475"/>
          </a:xfrm>
        </p:spPr>
        <p:txBody>
          <a:bodyPr/>
          <a:lstStyle/>
          <a:p>
            <a:pPr algn="l"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en-AU" altLang="en-US" dirty="0" smtClean="0"/>
              <a:t>				We need your help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99050" y="1292225"/>
            <a:ext cx="4425950" cy="6122988"/>
          </a:xfrm>
        </p:spPr>
        <p:txBody>
          <a:bodyPr/>
          <a:lstStyle/>
          <a:p>
            <a:pPr indent="-336550" eaLnBrk="1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AU" altLang="en-US" sz="2200" smtClean="0"/>
          </a:p>
          <a:p>
            <a:pPr indent="-336550" eaLnBrk="1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AU" altLang="en-US" sz="2200" smtClean="0"/>
          </a:p>
        </p:txBody>
      </p:sp>
      <p:sp>
        <p:nvSpPr>
          <p:cNvPr id="26628" name="TextBox 9"/>
          <p:cNvSpPr txBox="1">
            <a:spLocks noChangeArrowheads="1"/>
          </p:cNvSpPr>
          <p:nvPr/>
        </p:nvSpPr>
        <p:spPr bwMode="auto">
          <a:xfrm>
            <a:off x="1799952" y="2067420"/>
            <a:ext cx="7056437" cy="421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AU" altLang="en-US" dirty="0" smtClean="0">
              <a:solidFill>
                <a:schemeClr val="tx1"/>
              </a:solidFill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AU" altLang="en-US" dirty="0">
              <a:solidFill>
                <a:schemeClr val="tx1"/>
              </a:solidFill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AU" altLang="en-US" dirty="0" smtClean="0">
              <a:solidFill>
                <a:schemeClr val="tx1"/>
              </a:solidFill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AU" altLang="en-US" dirty="0" smtClean="0">
                <a:solidFill>
                  <a:schemeClr val="tx1"/>
                </a:solidFill>
              </a:rPr>
              <a:t>talk </a:t>
            </a:r>
            <a:r>
              <a:rPr lang="en-AU" altLang="en-US" dirty="0">
                <a:solidFill>
                  <a:schemeClr val="tx1"/>
                </a:solidFill>
              </a:rPr>
              <a:t>about wildlife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AU" altLang="en-US" dirty="0">
              <a:solidFill>
                <a:schemeClr val="tx1"/>
              </a:solidFill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AU" altLang="en-US" dirty="0">
                <a:solidFill>
                  <a:schemeClr val="tx1"/>
                </a:solidFill>
              </a:rPr>
              <a:t>share your interest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AU" altLang="en-US" dirty="0">
              <a:solidFill>
                <a:schemeClr val="tx1"/>
              </a:solidFill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AU" altLang="en-US" dirty="0">
                <a:solidFill>
                  <a:schemeClr val="tx1"/>
                </a:solidFill>
              </a:rPr>
              <a:t>make contact with your local </a:t>
            </a:r>
            <a:r>
              <a:rPr lang="en-AU" altLang="en-US" dirty="0" smtClean="0">
                <a:solidFill>
                  <a:schemeClr val="tx1"/>
                </a:solidFill>
              </a:rPr>
              <a:t>Wildlife Qld group</a:t>
            </a:r>
            <a:endParaRPr lang="en-AU" altLang="en-US" dirty="0">
              <a:solidFill>
                <a:schemeClr val="tx1"/>
              </a:solidFill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AU" altLang="en-US" dirty="0">
              <a:solidFill>
                <a:schemeClr val="tx1"/>
              </a:solidFill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AU" altLang="en-US" dirty="0">
                <a:solidFill>
                  <a:schemeClr val="tx1"/>
                </a:solidFill>
              </a:rPr>
              <a:t>ask to be put on their contact list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AU" altLang="en-US" dirty="0">
              <a:solidFill>
                <a:schemeClr val="tx1"/>
              </a:solidFill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AU" altLang="en-US" dirty="0">
                <a:solidFill>
                  <a:schemeClr val="tx1"/>
                </a:solidFill>
              </a:rPr>
              <a:t>follow our </a:t>
            </a:r>
            <a:r>
              <a:rPr lang="en-AU" altLang="en-US" dirty="0" err="1">
                <a:solidFill>
                  <a:schemeClr val="tx1"/>
                </a:solidFill>
              </a:rPr>
              <a:t>facebook</a:t>
            </a:r>
            <a:r>
              <a:rPr lang="en-AU" altLang="en-US" dirty="0">
                <a:solidFill>
                  <a:schemeClr val="tx1"/>
                </a:solidFill>
              </a:rPr>
              <a:t> pages &amp; websites to find out what’s happening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AU" altLang="en-US" dirty="0">
              <a:solidFill>
                <a:schemeClr val="tx1"/>
              </a:solidFill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AU" altLang="en-US" dirty="0">
                <a:solidFill>
                  <a:schemeClr val="tx1"/>
                </a:solidFill>
              </a:rPr>
              <a:t>every one of us can make a difference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AU" altLang="en-US" dirty="0">
              <a:solidFill>
                <a:schemeClr val="tx1"/>
              </a:solidFill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AU" altLang="en-US" dirty="0">
                <a:solidFill>
                  <a:schemeClr val="tx1"/>
                </a:solidFill>
              </a:rPr>
              <a:t>every contribution is valuable</a:t>
            </a:r>
            <a:endParaRPr lang="en-AU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2520" y="899517"/>
            <a:ext cx="2473297" cy="3028528"/>
          </a:xfrm>
          <a:prstGeom prst="rect">
            <a:avLst/>
          </a:prstGeom>
        </p:spPr>
      </p:pic>
    </p:spTree>
  </p:cSld>
  <p:clrMapOvr>
    <a:masterClrMapping/>
  </p:clrMapOvr>
  <p:transition spd="med" advTm="30965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/>
          <p:cNvSpPr txBox="1">
            <a:spLocks noChangeArrowheads="1"/>
          </p:cNvSpPr>
          <p:nvPr/>
        </p:nvSpPr>
        <p:spPr bwMode="auto">
          <a:xfrm>
            <a:off x="844550" y="323850"/>
            <a:ext cx="9070975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39240" rIns="0" bIns="0" anchor="ctr"/>
          <a:lstStyle>
            <a:lvl1pPr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>
              <a:spcBef>
                <a:spcPct val="0"/>
              </a:spcBef>
              <a:buClrTx/>
              <a:buFontTx/>
              <a:buNone/>
            </a:pPr>
            <a:r>
              <a:rPr lang="en-AU" altLang="en-US" sz="4400"/>
              <a:t>Species recovery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44550" y="1585913"/>
            <a:ext cx="9070975" cy="5668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sz="3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National Mahogany Glider Recovery Team</a:t>
            </a:r>
          </a:p>
          <a:p>
            <a:pPr marL="342900" indent="-342900" eaLnBrk="1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AU" sz="2400" dirty="0">
                <a:solidFill>
                  <a:srgbClr val="231F20"/>
                </a:solidFill>
                <a:latin typeface="+mn-lt"/>
                <a:ea typeface="+mn-ea"/>
                <a:cs typeface="Arial Unicode MS" charset="0"/>
              </a:rPr>
              <a:t>Established to guide the recovery of this species. Made up of stakeholders from a wide variety of organisations – WPSQ Cassowary Coast-Hinchinbrook chair this team. 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Draft new National Mahogany Glider Recovery Plan </a:t>
            </a:r>
            <a:br>
              <a:rPr lang="en-US" sz="24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u="sng" dirty="0">
                <a:solidFill>
                  <a:schemeClr val="accent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https://www.environment.gov.au/biodiversity/threatened/recovery-plans/comment/draft-recovery-plan-mahogany-glider</a:t>
            </a:r>
            <a:endParaRPr lang="en-AU" sz="2400" dirty="0">
              <a:solidFill>
                <a:schemeClr val="accent2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eaLnBrk="1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n-AU" sz="2400" dirty="0">
              <a:solidFill>
                <a:srgbClr val="231F20"/>
              </a:solidFill>
              <a:latin typeface="+mn-lt"/>
              <a:ea typeface="+mn-ea"/>
              <a:cs typeface="Arial Unicode MS" charset="0"/>
            </a:endParaRPr>
          </a:p>
          <a:p>
            <a:pPr marL="342900" indent="-342900" eaLnBrk="1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Worked with Terrain NRM to produce Mahogany Glider Story Map – ongoing projects and research about the mahogany glider.</a:t>
            </a:r>
            <a:r>
              <a:rPr lang="en-AU" sz="24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sng" dirty="0">
                <a:solidFill>
                  <a:schemeClr val="accent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https://terrainnrm.maps.arcgis.com/apps/MapSeries/index.html?appid=fa79a361f4be4706acb9ce0ccbc14dfe</a:t>
            </a:r>
            <a:endParaRPr lang="en-US" sz="2400" u="sng" dirty="0">
              <a:solidFill>
                <a:schemeClr val="accent2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 advTm="6556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smtClean="0"/>
              <a:t>Interesting links</a:t>
            </a:r>
            <a:endParaRPr lang="en-US" altLang="en-US" smtClean="0"/>
          </a:p>
        </p:txBody>
      </p:sp>
      <p:sp>
        <p:nvSpPr>
          <p:cNvPr id="28675" name="Content Placeholder 3"/>
          <p:cNvSpPr>
            <a:spLocks noGrp="1"/>
          </p:cNvSpPr>
          <p:nvPr>
            <p:ph sz="half" idx="2"/>
          </p:nvPr>
        </p:nvSpPr>
        <p:spPr>
          <a:xfrm>
            <a:off x="2160588" y="1768475"/>
            <a:ext cx="7405687" cy="571202"/>
          </a:xfrm>
        </p:spPr>
        <p:txBody>
          <a:bodyPr/>
          <a:lstStyle/>
          <a:p>
            <a:pPr marL="0" indent="0"/>
            <a:r>
              <a:rPr lang="en-AU" altLang="en-US" sz="1600" dirty="0" smtClean="0"/>
              <a:t>Rediscovering the mahogany glider : ABC Podcast  Dr Steve Van </a:t>
            </a:r>
            <a:r>
              <a:rPr lang="en-AU" altLang="en-US" sz="1600" dirty="0" err="1" smtClean="0"/>
              <a:t>Dyck</a:t>
            </a:r>
            <a:r>
              <a:rPr lang="en-AU" altLang="en-US" sz="1600" dirty="0" smtClean="0"/>
              <a:t> </a:t>
            </a:r>
            <a:r>
              <a:rPr lang="en-AU" altLang="en-US" sz="1600" dirty="0" smtClean="0">
                <a:hlinkClick r:id="rId2"/>
              </a:rPr>
              <a:t>http://www.abc.net.au/local/stories/2009/05/01/2558194.htm</a:t>
            </a:r>
            <a:endParaRPr lang="en-AU" altLang="en-US" sz="1600" dirty="0" smtClean="0"/>
          </a:p>
          <a:p>
            <a:pPr marL="0" indent="0"/>
            <a:r>
              <a:rPr lang="en-AU" altLang="en-US" sz="1600" dirty="0" smtClean="0"/>
              <a:t>Check out our Mahogany Glider Story Map – video – mapping - information</a:t>
            </a:r>
          </a:p>
          <a:p>
            <a:pPr marL="0" indent="0"/>
            <a:r>
              <a:rPr lang="en-AU" altLang="en-US" sz="1600" u="sng" dirty="0" smtClean="0"/>
              <a:t>Celebrating Australia’s Magnificent Wildlife – the Art of Daryl Dickson</a:t>
            </a:r>
          </a:p>
          <a:p>
            <a:pPr marL="0" indent="0"/>
            <a:r>
              <a:rPr lang="en-AU" altLang="en-US" sz="1600" u="sng" dirty="0" smtClean="0"/>
              <a:t>Book release October 2020</a:t>
            </a:r>
            <a:endParaRPr lang="en-US" altLang="en-US" sz="1600" u="sng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2280" y="3300884"/>
            <a:ext cx="3744416" cy="37380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4568" y="857371"/>
            <a:ext cx="1743607" cy="8047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183532" y="4067869"/>
            <a:ext cx="1936508" cy="804742"/>
          </a:xfrm>
          <a:prstGeom prst="rect">
            <a:avLst/>
          </a:prstGeom>
        </p:spPr>
      </p:pic>
    </p:spTree>
  </p:cSld>
  <p:clrMapOvr>
    <a:masterClrMapping/>
  </p:clrMapOvr>
  <p:transition spd="slow" advTm="10428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3"/>
          <p:cNvSpPr txBox="1">
            <a:spLocks noChangeArrowheads="1"/>
          </p:cNvSpPr>
          <p:nvPr/>
        </p:nvSpPr>
        <p:spPr bwMode="auto">
          <a:xfrm>
            <a:off x="2447925" y="1474788"/>
            <a:ext cx="5759450" cy="144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>
              <a:spcBef>
                <a:spcPct val="0"/>
              </a:spcBef>
              <a:buClrTx/>
              <a:buFontTx/>
              <a:buNone/>
            </a:pPr>
            <a:r>
              <a:rPr lang="en-AU" altLang="en-US" sz="2400" b="1"/>
              <a:t>Website</a:t>
            </a:r>
            <a:endParaRPr lang="en-AU" altLang="en-US" sz="2400" b="1">
              <a:solidFill>
                <a:srgbClr val="CCCCFF"/>
              </a:solidFill>
              <a:hlinkClick r:id="rId3"/>
            </a:endParaRPr>
          </a:p>
          <a:p>
            <a:pPr algn="ctr" eaLnBrk="1">
              <a:spcBef>
                <a:spcPct val="0"/>
              </a:spcBef>
              <a:buClrTx/>
              <a:buFontTx/>
              <a:buNone/>
            </a:pPr>
            <a:r>
              <a:rPr lang="en-AU" altLang="en-US" sz="2400">
                <a:solidFill>
                  <a:schemeClr val="accent2"/>
                </a:solidFill>
                <a:hlinkClick r:id="rId3"/>
              </a:rPr>
              <a:t>https://wildlife.org.au/cassowary-coast/</a:t>
            </a:r>
            <a:endParaRPr lang="en-AU" altLang="en-US" sz="2400">
              <a:solidFill>
                <a:schemeClr val="accent2"/>
              </a:solidFill>
            </a:endParaRPr>
          </a:p>
          <a:p>
            <a:pPr algn="ctr" eaLnBrk="1">
              <a:spcBef>
                <a:spcPct val="0"/>
              </a:spcBef>
              <a:buClrTx/>
              <a:buFontTx/>
              <a:buNone/>
            </a:pPr>
            <a:endParaRPr lang="en-AU" altLang="en-US" sz="2400">
              <a:solidFill>
                <a:schemeClr val="accent2"/>
              </a:solidFill>
            </a:endParaRPr>
          </a:p>
          <a:p>
            <a:pPr algn="ctr" eaLnBrk="1">
              <a:spcBef>
                <a:spcPct val="0"/>
              </a:spcBef>
              <a:buClrTx/>
              <a:buFontTx/>
              <a:buNone/>
            </a:pPr>
            <a:r>
              <a:rPr lang="en-AU" altLang="en-US" sz="2400" u="sng">
                <a:solidFill>
                  <a:srgbClr val="0000FF"/>
                </a:solidFill>
              </a:rPr>
              <a:t>https://wildlife.org.au/townsville/</a:t>
            </a:r>
          </a:p>
          <a:p>
            <a:pPr algn="ctr" eaLnBrk="1">
              <a:spcBef>
                <a:spcPct val="0"/>
              </a:spcBef>
              <a:buClrTx/>
            </a:pPr>
            <a:r>
              <a:rPr lang="en-AU" altLang="en-US" sz="2400" b="1">
                <a:solidFill>
                  <a:srgbClr val="2A2B2C"/>
                </a:solidFill>
                <a:latin typeface="Open Sans"/>
              </a:rPr>
              <a:t>Facebook</a:t>
            </a:r>
            <a:br>
              <a:rPr lang="en-AU" altLang="en-US" sz="2400" b="1">
                <a:solidFill>
                  <a:srgbClr val="2A2B2C"/>
                </a:solidFill>
                <a:latin typeface="Open Sans"/>
              </a:rPr>
            </a:br>
            <a:r>
              <a:rPr lang="en-US" altLang="en-US" sz="240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https://www.facebook.com/Wildlife-Queensland-Cassowary-Coast-Hinchinbrook-280827565336753</a:t>
            </a:r>
            <a:endParaRPr lang="en-AU" altLang="en-US" sz="2400">
              <a:solidFill>
                <a:schemeClr val="accent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1">
              <a:spcBef>
                <a:spcPct val="0"/>
              </a:spcBef>
              <a:buClrTx/>
              <a:buFontTx/>
              <a:buNone/>
            </a:pPr>
            <a:endParaRPr lang="en-AU" altLang="en-US" sz="2600" u="sng">
              <a:solidFill>
                <a:schemeClr val="accent2"/>
              </a:solidFill>
              <a:latin typeface="Open Sans"/>
            </a:endParaRPr>
          </a:p>
          <a:p>
            <a:pPr algn="ctr" eaLnBrk="1">
              <a:spcBef>
                <a:spcPct val="0"/>
              </a:spcBef>
              <a:buClrTx/>
              <a:buFontTx/>
              <a:buNone/>
            </a:pPr>
            <a:endParaRPr lang="en-AU" altLang="en-US" sz="2600" u="sng">
              <a:solidFill>
                <a:srgbClr val="0000FF"/>
              </a:solidFill>
            </a:endParaRPr>
          </a:p>
        </p:txBody>
      </p:sp>
      <p:pic>
        <p:nvPicPr>
          <p:cNvPr id="29699" name="Picture 1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13088" y="4284663"/>
            <a:ext cx="4576762" cy="304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9488" y="544513"/>
            <a:ext cx="971550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2979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>
          <a:xfrm>
            <a:off x="1552575" y="534988"/>
            <a:ext cx="7627938" cy="1260475"/>
          </a:xfrm>
        </p:spPr>
        <p:txBody>
          <a:bodyPr/>
          <a:lstStyle/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AU" altLang="en-US" smtClean="0"/>
              <a:t>Meet the endangered mahogany glider </a:t>
            </a:r>
          </a:p>
        </p:txBody>
      </p:sp>
      <p:pic>
        <p:nvPicPr>
          <p:cNvPr id="5123" name="Picture 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6216" y="2123653"/>
            <a:ext cx="5400675" cy="437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3886" y="1968692"/>
            <a:ext cx="2238375" cy="20383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2485" y="4139877"/>
            <a:ext cx="1781175" cy="25717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95897" y="6844462"/>
            <a:ext cx="388843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>
                <a:solidFill>
                  <a:schemeClr val="tx1"/>
                </a:solidFill>
              </a:rPr>
              <a:t>Creator: Stephen M. </a:t>
            </a:r>
            <a:r>
              <a:rPr lang="en-US" sz="800" dirty="0" err="1" smtClean="0">
                <a:solidFill>
                  <a:schemeClr val="tx1"/>
                </a:solidFill>
              </a:rPr>
              <a:t>Jackson,Mark</a:t>
            </a:r>
            <a:r>
              <a:rPr lang="en-US" sz="800" dirty="0" smtClean="0">
                <a:solidFill>
                  <a:schemeClr val="tx1"/>
                </a:solidFill>
              </a:rPr>
              <a:t> Parsons, Marcus </a:t>
            </a:r>
            <a:r>
              <a:rPr lang="en-US" sz="800" dirty="0" err="1" smtClean="0">
                <a:solidFill>
                  <a:schemeClr val="tx1"/>
                </a:solidFill>
              </a:rPr>
              <a:t>Baseler</a:t>
            </a:r>
            <a:r>
              <a:rPr lang="en-US" sz="800" dirty="0" smtClean="0">
                <a:solidFill>
                  <a:schemeClr val="tx1"/>
                </a:solidFill>
              </a:rPr>
              <a:t> and David Stanton </a:t>
            </a:r>
            <a:endParaRPr lang="en-US" sz="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 advTm="7544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>
          <a:xfrm>
            <a:off x="781050" y="827088"/>
            <a:ext cx="9253538" cy="1260475"/>
          </a:xfrm>
        </p:spPr>
        <p:txBody>
          <a:bodyPr/>
          <a:lstStyle/>
          <a:p>
            <a:pPr eaLnBrk="1">
              <a:lnSpc>
                <a:spcPct val="107000"/>
              </a:lnSpc>
            </a:pPr>
            <a:r>
              <a:rPr lang="en-US" altLang="en-US" sz="3200" smtClean="0">
                <a:ea typeface="Calibri" panose="020F0502020204030204" pitchFamily="34" charset="0"/>
                <a:cs typeface="Times New Roman" panose="02020603050405020304" pitchFamily="18" charset="0"/>
              </a:rPr>
              <a:t>What makes them different from sugar and squirrel gliders?</a:t>
            </a:r>
            <a:r>
              <a:rPr lang="en-AU" altLang="en-US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AU" altLang="en-US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AU" altLang="en-US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17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8875" y="2306638"/>
            <a:ext cx="4630738" cy="497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3963" y="2119313"/>
            <a:ext cx="3109912" cy="516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92685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smtClean="0"/>
              <a:t>Den Partners</a:t>
            </a:r>
            <a:endParaRPr lang="en-US" altLang="en-US" smtClean="0"/>
          </a:p>
        </p:txBody>
      </p:sp>
      <p:sp>
        <p:nvSpPr>
          <p:cNvPr id="9219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738" y="2843213"/>
            <a:ext cx="3251200" cy="216058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altLang="en-US" smtClean="0"/>
              <a:t>Pair for life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altLang="en-US" smtClean="0"/>
              <a:t>Defend a territory of about 20 hectare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altLang="en-US" smtClean="0"/>
              <a:t>Use up to 10 different dens</a:t>
            </a:r>
            <a:endParaRPr lang="en-US" altLang="en-US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altLang="en-US" smtClean="0"/>
              <a:t>Both help care, protect &amp; raise den young</a:t>
            </a:r>
          </a:p>
        </p:txBody>
      </p:sp>
      <p:pic>
        <p:nvPicPr>
          <p:cNvPr id="9220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9588" y="1619250"/>
            <a:ext cx="5402262" cy="437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79896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647700" y="1335088"/>
            <a:ext cx="9063038" cy="576262"/>
          </a:xfrm>
        </p:spPr>
        <p:txBody>
          <a:bodyPr/>
          <a:lstStyle/>
          <a:p>
            <a:r>
              <a:rPr lang="en-AU" altLang="en-US" smtClean="0"/>
              <a:t>open tropical coastal woodland</a:t>
            </a:r>
            <a:br>
              <a:rPr lang="en-AU" altLang="en-US" smtClean="0"/>
            </a:br>
            <a:r>
              <a:rPr lang="en-AU" altLang="en-US" smtClean="0"/>
              <a:t/>
            </a:r>
            <a:br>
              <a:rPr lang="en-AU" altLang="en-US" smtClean="0"/>
            </a:br>
            <a:endParaRPr lang="en-US" altLang="en-US" smtClean="0"/>
          </a:p>
        </p:txBody>
      </p:sp>
      <p:pic>
        <p:nvPicPr>
          <p:cNvPr id="1024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8425" y="2965450"/>
            <a:ext cx="8129588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Rectangle 2"/>
          <p:cNvSpPr>
            <a:spLocks noChangeArrowheads="1"/>
          </p:cNvSpPr>
          <p:nvPr/>
        </p:nvSpPr>
        <p:spPr bwMode="auto">
          <a:xfrm>
            <a:off x="1295400" y="1135063"/>
            <a:ext cx="7848600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altLang="en-US" sz="2000" dirty="0">
              <a:solidFill>
                <a:schemeClr val="tx1"/>
              </a:solidFill>
            </a:endParaRPr>
          </a:p>
          <a:p>
            <a:r>
              <a:rPr lang="en-US" altLang="en-US" sz="2000" dirty="0">
                <a:solidFill>
                  <a:schemeClr val="tx1"/>
                </a:solidFill>
              </a:rPr>
              <a:t>Habitat: eucalypt –  grass trees – melaleuca</a:t>
            </a:r>
          </a:p>
          <a:p>
            <a:endParaRPr lang="en-US" altLang="en-US" sz="2000" dirty="0">
              <a:solidFill>
                <a:schemeClr val="tx1"/>
              </a:solidFill>
            </a:endParaRPr>
          </a:p>
          <a:p>
            <a:r>
              <a:rPr lang="en-AU" altLang="en-US" sz="2000" dirty="0">
                <a:solidFill>
                  <a:schemeClr val="tx1"/>
                </a:solidFill>
              </a:rPr>
              <a:t>Distribution – coastal far north tropics, between the Hull River in the North to </a:t>
            </a:r>
            <a:r>
              <a:rPr lang="en-AU" altLang="en-US" sz="2000" dirty="0" err="1">
                <a:solidFill>
                  <a:schemeClr val="tx1"/>
                </a:solidFill>
              </a:rPr>
              <a:t>Ollera</a:t>
            </a:r>
            <a:r>
              <a:rPr lang="en-AU" altLang="en-US" sz="2000" dirty="0">
                <a:solidFill>
                  <a:schemeClr val="tx1"/>
                </a:solidFill>
              </a:rPr>
              <a:t> Creek in the south. </a:t>
            </a:r>
            <a:endParaRPr lang="en-US" altLang="en-US" sz="200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41955">
            <a:off x="7837244" y="1293576"/>
            <a:ext cx="1743607" cy="804742"/>
          </a:xfrm>
          <a:prstGeom prst="rect">
            <a:avLst/>
          </a:prstGeom>
        </p:spPr>
      </p:pic>
    </p:spTree>
  </p:cSld>
  <p:clrMapOvr>
    <a:masterClrMapping/>
  </p:clrMapOvr>
  <p:transition spd="slow" advTm="51778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577387" cy="1254125"/>
          </a:xfrm>
        </p:spPr>
        <p:txBody>
          <a:bodyPr/>
          <a:lstStyle/>
          <a:p>
            <a:r>
              <a:rPr lang="en-AU" altLang="en-US" smtClean="0"/>
              <a:t>coastal wetland - melaleuca</a:t>
            </a:r>
            <a:endParaRPr lang="en-US" altLang="en-US" smtClean="0"/>
          </a:p>
        </p:txBody>
      </p:sp>
      <p:pic>
        <p:nvPicPr>
          <p:cNvPr id="11267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52750" y="1692275"/>
            <a:ext cx="4926013" cy="5467350"/>
          </a:xfrm>
        </p:spPr>
      </p:pic>
    </p:spTree>
  </p:cSld>
  <p:clrMapOvr>
    <a:masterClrMapping/>
  </p:clrMapOvr>
  <p:transition spd="slow" advTm="1704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504825" y="323850"/>
            <a:ext cx="9070975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39240" rIns="0" bIns="0" anchor="ctr"/>
          <a:lstStyle>
            <a:lvl1pPr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>
              <a:spcBef>
                <a:spcPct val="0"/>
              </a:spcBef>
              <a:buClrTx/>
              <a:buFontTx/>
              <a:buNone/>
            </a:pPr>
            <a:r>
              <a:rPr lang="en-AU" altLang="en-US" sz="4400"/>
              <a:t>Fire and rain habitat</a:t>
            </a:r>
          </a:p>
        </p:txBody>
      </p:sp>
      <p:pic>
        <p:nvPicPr>
          <p:cNvPr id="12291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0" y="1262063"/>
            <a:ext cx="8150225" cy="629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6297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 noChangeArrowheads="1"/>
          </p:cNvSpPr>
          <p:nvPr>
            <p:ph type="title"/>
          </p:nvPr>
        </p:nvSpPr>
        <p:spPr>
          <a:xfrm>
            <a:off x="792163" y="263525"/>
            <a:ext cx="9063037" cy="1254125"/>
          </a:xfrm>
        </p:spPr>
        <p:txBody>
          <a:bodyPr/>
          <a:lstStyle/>
          <a:p>
            <a:pPr eaLnBrk="1"/>
            <a:r>
              <a:rPr lang="en-AU" altLang="en-US" smtClean="0"/>
              <a:t>Food sources</a:t>
            </a:r>
          </a:p>
        </p:txBody>
      </p:sp>
      <p:pic>
        <p:nvPicPr>
          <p:cNvPr id="14339" name="Picture 8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3963" y="1128713"/>
            <a:ext cx="8280400" cy="639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74706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/>
          </p:nvPr>
        </p:nvSpPr>
        <p:spPr>
          <a:xfrm>
            <a:off x="863600" y="250825"/>
            <a:ext cx="9069388" cy="1260475"/>
          </a:xfrm>
        </p:spPr>
        <p:txBody>
          <a:bodyPr/>
          <a:lstStyle/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en-AU" altLang="en-US" smtClean="0"/>
              <a:t>Main threats to mahogany gliders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719138" y="2051050"/>
            <a:ext cx="5219700" cy="2052638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28440" rIns="0" bIns="0"/>
          <a:lstStyle>
            <a:lvl1pPr marL="342900" indent="-342900" algn="l" defTabSz="449263" rtl="0" fontAlgn="base" hangingPunct="0">
              <a:lnSpc>
                <a:spcPct val="93000"/>
              </a:lnSpc>
              <a:spcBef>
                <a:spcPts val="1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 hangingPunct="0">
              <a:lnSpc>
                <a:spcPct val="93000"/>
              </a:lnSpc>
              <a:spcBef>
                <a:spcPts val="11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 hangingPunct="0">
              <a:lnSpc>
                <a:spcPct val="93000"/>
              </a:lnSpc>
              <a:spcBef>
                <a:spcPts val="8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 hangingPunct="0">
              <a:lnSpc>
                <a:spcPct val="93000"/>
              </a:lnSpc>
              <a:spcBef>
                <a:spcPts val="5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4088" lvl="1" indent="-554038" eaLnBrk="1">
              <a:buSzPct val="45000"/>
              <a:buFont typeface="Wingdings" panose="05000000000000000000" pitchFamily="2" charset="2"/>
              <a:buChar char=""/>
              <a:tabLst>
                <a:tab pos="5540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</a:tabLst>
              <a:defRPr/>
            </a:pPr>
            <a:r>
              <a:rPr lang="en-AU" altLang="en-US" sz="2600" dirty="0"/>
              <a:t>Habitat loss, </a:t>
            </a:r>
            <a:r>
              <a:rPr lang="en-AU" altLang="en-US" sz="2600" dirty="0" smtClean="0"/>
              <a:t>ongoing decline of extent and quality </a:t>
            </a:r>
          </a:p>
          <a:p>
            <a:pPr marL="954088" lvl="1" indent="-554038" eaLnBrk="1">
              <a:buSzPct val="45000"/>
              <a:buFont typeface="Wingdings" panose="05000000000000000000" pitchFamily="2" charset="2"/>
              <a:buChar char=""/>
              <a:tabLst>
                <a:tab pos="5540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</a:tabLst>
              <a:defRPr/>
            </a:pPr>
            <a:r>
              <a:rPr lang="en-AU" altLang="en-US" sz="2600" dirty="0" smtClean="0"/>
              <a:t>Connectivity – landscape linkage</a:t>
            </a:r>
          </a:p>
          <a:p>
            <a:pPr marL="954088" lvl="1" indent="-554038" eaLnBrk="1">
              <a:buSzPct val="45000"/>
              <a:buFont typeface="Wingdings" panose="05000000000000000000" pitchFamily="2" charset="2"/>
              <a:buChar char=""/>
              <a:tabLst>
                <a:tab pos="5540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</a:tabLst>
              <a:defRPr/>
            </a:pPr>
            <a:r>
              <a:rPr lang="en-AU" altLang="en-US" sz="2600" dirty="0" smtClean="0"/>
              <a:t>Inappropriate fire regimes</a:t>
            </a:r>
            <a:endParaRPr lang="en-AU" altLang="en-US" sz="2600" dirty="0"/>
          </a:p>
          <a:p>
            <a:pPr marL="954088" lvl="1" indent="-554038" eaLnBrk="1">
              <a:buSzPct val="45000"/>
              <a:buFont typeface="Wingdings" panose="05000000000000000000" pitchFamily="2" charset="2"/>
              <a:buChar char=""/>
              <a:tabLst>
                <a:tab pos="5540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</a:tabLst>
              <a:defRPr/>
            </a:pPr>
            <a:r>
              <a:rPr lang="en-AU" altLang="en-US" sz="2400" dirty="0" smtClean="0"/>
              <a:t>Barbed </a:t>
            </a:r>
            <a:r>
              <a:rPr lang="en-AU" altLang="en-US" sz="2400" dirty="0"/>
              <a:t>wire </a:t>
            </a:r>
            <a:r>
              <a:rPr lang="en-AU" altLang="en-US" sz="2400" dirty="0" smtClean="0"/>
              <a:t>fences</a:t>
            </a:r>
          </a:p>
          <a:p>
            <a:pPr marL="954088" lvl="1" indent="-554038" eaLnBrk="1">
              <a:buSzPct val="45000"/>
              <a:buFont typeface="Wingdings" panose="05000000000000000000" pitchFamily="2" charset="2"/>
              <a:buChar char=""/>
              <a:tabLst>
                <a:tab pos="5540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</a:tabLst>
              <a:defRPr/>
            </a:pPr>
            <a:endParaRPr lang="en-AU" altLang="en-US" sz="2400" dirty="0"/>
          </a:p>
          <a:p>
            <a:pPr marL="400050" lvl="1" indent="0" eaLnBrk="1">
              <a:buSzPct val="45000"/>
              <a:tabLst>
                <a:tab pos="5540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</a:tabLst>
              <a:defRPr/>
            </a:pPr>
            <a:endParaRPr lang="en-AU" altLang="en-US" sz="2400" dirty="0"/>
          </a:p>
          <a:p>
            <a:pPr marL="954088" lvl="1" indent="-554038" eaLnBrk="1">
              <a:buSzPct val="45000"/>
              <a:buFont typeface="Wingdings" panose="05000000000000000000" pitchFamily="2" charset="2"/>
              <a:buChar char=""/>
              <a:tabLst>
                <a:tab pos="5540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</a:tabLst>
              <a:defRPr/>
            </a:pPr>
            <a:r>
              <a:rPr lang="en-AU" altLang="en-US" sz="2400" dirty="0"/>
              <a:t>Extreme climatic </a:t>
            </a:r>
            <a:r>
              <a:rPr lang="en-AU" altLang="en-US" sz="2400" dirty="0" smtClean="0"/>
              <a:t>events</a:t>
            </a:r>
            <a:endParaRPr lang="en-AU" altLang="en-US" sz="2600" dirty="0" smtClean="0"/>
          </a:p>
          <a:p>
            <a:pPr marL="954088" lvl="1" indent="-554038" eaLnBrk="1">
              <a:buSzPct val="45000"/>
              <a:buFont typeface="Wingdings" panose="05000000000000000000" pitchFamily="2" charset="2"/>
              <a:buChar char=""/>
              <a:tabLst>
                <a:tab pos="5540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</a:tabLst>
              <a:defRPr/>
            </a:pPr>
            <a:r>
              <a:rPr lang="en-AU" altLang="en-US" sz="2600" dirty="0" smtClean="0"/>
              <a:t>Climate </a:t>
            </a:r>
            <a:r>
              <a:rPr lang="en-AU" altLang="en-US" sz="2600" dirty="0"/>
              <a:t>change</a:t>
            </a:r>
          </a:p>
          <a:p>
            <a:pPr marL="954088" lvl="1" indent="-554038" eaLnBrk="1">
              <a:buSzPct val="45000"/>
              <a:buFont typeface="Wingdings" panose="05000000000000000000" pitchFamily="2" charset="2"/>
              <a:buChar char=""/>
              <a:tabLst>
                <a:tab pos="5540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</a:tabLst>
              <a:defRPr/>
            </a:pPr>
            <a:endParaRPr lang="en-AU" altLang="en-US" sz="2600" dirty="0"/>
          </a:p>
          <a:p>
            <a:pPr marL="400050" lvl="1" indent="0" eaLnBrk="1">
              <a:buSzPct val="45000"/>
              <a:tabLst>
                <a:tab pos="5540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</a:tabLst>
              <a:defRPr/>
            </a:pPr>
            <a:endParaRPr lang="en-AU" altLang="en-US" sz="2200" dirty="0"/>
          </a:p>
          <a:p>
            <a:pPr marL="0" indent="0" eaLnBrk="1">
              <a:buSzPct val="45000"/>
              <a:tabLst>
                <a:tab pos="5540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</a:tabLst>
              <a:defRPr/>
            </a:pPr>
            <a:endParaRPr lang="en-AU" altLang="en-US" sz="2600" dirty="0"/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42025" y="2051050"/>
            <a:ext cx="3711575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202856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 Unicode M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8057</TotalTime>
  <Words>443</Words>
  <Application>Microsoft Office PowerPoint</Application>
  <PresentationFormat>Custom</PresentationFormat>
  <Paragraphs>91</Paragraphs>
  <Slides>18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Calibri</vt:lpstr>
      <vt:lpstr>Times New Roman</vt:lpstr>
      <vt:lpstr>Courier New</vt:lpstr>
      <vt:lpstr>Arial Unicode MS</vt:lpstr>
      <vt:lpstr>Arial</vt:lpstr>
      <vt:lpstr>Wingdings</vt:lpstr>
      <vt:lpstr>Tahoma</vt:lpstr>
      <vt:lpstr>Open Sans</vt:lpstr>
      <vt:lpstr>Office Theme</vt:lpstr>
      <vt:lpstr>Connecting and protecting Queensland’s endangered mahogany glider </vt:lpstr>
      <vt:lpstr>Meet the endangered mahogany glider </vt:lpstr>
      <vt:lpstr>What makes them different from sugar and squirrel gliders? </vt:lpstr>
      <vt:lpstr>Den Partners</vt:lpstr>
      <vt:lpstr>open tropical coastal woodland  </vt:lpstr>
      <vt:lpstr>coastal wetland - melaleuca</vt:lpstr>
      <vt:lpstr>PowerPoint Presentation</vt:lpstr>
      <vt:lpstr>Food sources</vt:lpstr>
      <vt:lpstr>Main threats to mahogany gliders</vt:lpstr>
      <vt:lpstr>Working to overcome fragmentation in threatened species habitat</vt:lpstr>
      <vt:lpstr>Working to overcome fragmentation in threatened species habitat</vt:lpstr>
      <vt:lpstr>Projects</vt:lpstr>
      <vt:lpstr>Glider Poles + 3G camera monitoring</vt:lpstr>
      <vt:lpstr>Camera monitoring images</vt:lpstr>
      <vt:lpstr>    We need your help</vt:lpstr>
      <vt:lpstr>PowerPoint Presentation</vt:lpstr>
      <vt:lpstr>Interesting links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Glider surveys and corridors project</dc:title>
  <dc:subject/>
  <dc:creator>Amanda Little</dc:creator>
  <cp:keywords/>
  <dc:description/>
  <cp:lastModifiedBy>Amanda Little</cp:lastModifiedBy>
  <cp:revision>96</cp:revision>
  <cp:lastPrinted>1601-01-01T00:00:00Z</cp:lastPrinted>
  <dcterms:created xsi:type="dcterms:W3CDTF">2019-07-31T06:54:15Z</dcterms:created>
  <dcterms:modified xsi:type="dcterms:W3CDTF">2020-07-22T04:09:07Z</dcterms:modified>
</cp:coreProperties>
</file>